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89" r:id="rId4"/>
    <p:sldId id="279" r:id="rId5"/>
    <p:sldId id="292" r:id="rId6"/>
    <p:sldId id="274" r:id="rId7"/>
    <p:sldId id="275" r:id="rId8"/>
    <p:sldId id="277" r:id="rId9"/>
    <p:sldId id="283" r:id="rId10"/>
    <p:sldId id="281" r:id="rId11"/>
    <p:sldId id="284" r:id="rId12"/>
    <p:sldId id="285" r:id="rId13"/>
    <p:sldId id="286" r:id="rId14"/>
    <p:sldId id="287" r:id="rId15"/>
    <p:sldId id="288" r:id="rId16"/>
    <p:sldId id="282" r:id="rId17"/>
    <p:sldId id="291" r:id="rId18"/>
    <p:sldId id="273" r:id="rId19"/>
    <p:sldId id="290" r:id="rId20"/>
    <p:sldId id="293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-71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avadinimo skaidr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xmlns="" id="{1DD847DA-85DC-4BE1-A4AA-DE36B95D6D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Antrinis pavadinimas 2">
            <a:extLst>
              <a:ext uri="{FF2B5EF4-FFF2-40B4-BE49-F238E27FC236}">
                <a16:creationId xmlns:a16="http://schemas.microsoft.com/office/drawing/2014/main" xmlns="" id="{8DC5A2D3-E01F-4BC7-8CDC-8B189B5D75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lt-LT"/>
              <a:t>Spustelėkite norėdami redaguoti šablono paantraštės stilių</a:t>
            </a:r>
            <a:endParaRPr lang="en-US"/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xmlns="" id="{66A99472-308C-44C3-9A5F-1011A8D957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997ED-2469-4509-A6FB-E148DD8CC6E3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xmlns="" id="{70E7931F-DD92-4A74-B5CD-7B7D72360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xmlns="" id="{1C0715C5-DF33-4ABD-B292-2B187E514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9A292-85EF-426C-96C7-8F3F26E15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440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Pavadinimas ir vertikalus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xmlns="" id="{7888571B-ABD7-4C76-A30C-DB14655AA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Vertikalaus teksto vietos rezervavimo ženklas 2">
            <a:extLst>
              <a:ext uri="{FF2B5EF4-FFF2-40B4-BE49-F238E27FC236}">
                <a16:creationId xmlns:a16="http://schemas.microsoft.com/office/drawing/2014/main" xmlns="" id="{44230ECB-3234-4D0E-85DE-7EC066E422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xmlns="" id="{0C4942AE-0204-47F6-9BD6-72FD571BB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997ED-2469-4509-A6FB-E148DD8CC6E3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xmlns="" id="{A3238EE4-D57B-4C98-8508-EC32FC8627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xmlns="" id="{877EAB96-51C6-4308-AE88-B5C37833E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9A292-85EF-426C-96C7-8F3F26E15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0565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us pavadinimas ir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us pavadinimas 1">
            <a:extLst>
              <a:ext uri="{FF2B5EF4-FFF2-40B4-BE49-F238E27FC236}">
                <a16:creationId xmlns:a16="http://schemas.microsoft.com/office/drawing/2014/main" xmlns="" id="{44976EA6-2169-437A-BEEF-338181FB55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Vertikalaus teksto vietos rezervavimo ženklas 2">
            <a:extLst>
              <a:ext uri="{FF2B5EF4-FFF2-40B4-BE49-F238E27FC236}">
                <a16:creationId xmlns:a16="http://schemas.microsoft.com/office/drawing/2014/main" xmlns="" id="{7CDCAE40-D5BE-4547-AA79-F0AABED1D4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xmlns="" id="{CE23361E-0065-490B-B1D2-7B9AC85A07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997ED-2469-4509-A6FB-E148DD8CC6E3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xmlns="" id="{1F578BE9-B011-44CF-AC1E-826BC1E126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xmlns="" id="{364A18CE-5EC0-4D63-986C-2B3125BACB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9A292-85EF-426C-96C7-8F3F26E15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2600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vadinimas ir turin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xmlns="" id="{690F3CE7-2FF2-4E0D-997C-0B4355C5A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xmlns="" id="{2CA19A83-A51D-4123-9FE0-51BF96C29E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xmlns="" id="{BA1CB29E-8B00-49AA-8E48-FA8BEF9BF4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997ED-2469-4509-A6FB-E148DD8CC6E3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xmlns="" id="{61D6C55C-B85A-4428-A507-70429C4A6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xmlns="" id="{A3D99CCC-315B-48AB-85F3-66AEB4157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9A292-85EF-426C-96C7-8F3F26E15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453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kcijos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xmlns="" id="{0E39D8B3-36F2-4D8A-9D72-5919B850A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Teksto vietos rezervavimo ženklas 2">
            <a:extLst>
              <a:ext uri="{FF2B5EF4-FFF2-40B4-BE49-F238E27FC236}">
                <a16:creationId xmlns:a16="http://schemas.microsoft.com/office/drawing/2014/main" xmlns="" id="{F55D2B48-7DD2-4C80-9B17-425168C179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xmlns="" id="{E338D95A-8D9F-41CD-9240-E794537F0B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997ED-2469-4509-A6FB-E148DD8CC6E3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xmlns="" id="{36D9E744-4D36-4235-A6DE-E7D24D33BD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xmlns="" id="{D6EBA47B-D222-40DF-B99B-8CFA224A7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9A292-85EF-426C-96C7-8F3F26E15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5513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 turini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xmlns="" id="{727327D3-9B18-4E86-BE0F-2C72CFCBD8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xmlns="" id="{4FC863E6-8921-4FD7-BCA7-46FFD44042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4" name="Turinio vietos rezervavimo ženklas 3">
            <a:extLst>
              <a:ext uri="{FF2B5EF4-FFF2-40B4-BE49-F238E27FC236}">
                <a16:creationId xmlns:a16="http://schemas.microsoft.com/office/drawing/2014/main" xmlns="" id="{613A471C-56FC-40D4-882B-336D344583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5" name="Datos vietos rezervavimo ženklas 4">
            <a:extLst>
              <a:ext uri="{FF2B5EF4-FFF2-40B4-BE49-F238E27FC236}">
                <a16:creationId xmlns:a16="http://schemas.microsoft.com/office/drawing/2014/main" xmlns="" id="{1FA97325-8F9D-462A-86D5-F5FF9514EA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997ED-2469-4509-A6FB-E148DD8CC6E3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6" name="Poraštės vietos rezervavimo ženklas 5">
            <a:extLst>
              <a:ext uri="{FF2B5EF4-FFF2-40B4-BE49-F238E27FC236}">
                <a16:creationId xmlns:a16="http://schemas.microsoft.com/office/drawing/2014/main" xmlns="" id="{2838BECD-9BF8-4D9B-BEAA-EA096D7D63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>
            <a:extLst>
              <a:ext uri="{FF2B5EF4-FFF2-40B4-BE49-F238E27FC236}">
                <a16:creationId xmlns:a16="http://schemas.microsoft.com/office/drawing/2014/main" xmlns="" id="{02ABE457-19D2-4F8B-B9D7-AD4ABDC2B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9A292-85EF-426C-96C7-8F3F26E15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250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yg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xmlns="" id="{25375B23-E6B6-4190-AD39-31252C919F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Teksto vietos rezervavimo ženklas 2">
            <a:extLst>
              <a:ext uri="{FF2B5EF4-FFF2-40B4-BE49-F238E27FC236}">
                <a16:creationId xmlns:a16="http://schemas.microsoft.com/office/drawing/2014/main" xmlns="" id="{7B1F8C0E-4652-40CF-AA01-3BA4D46791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4" name="Turinio vietos rezervavimo ženklas 3">
            <a:extLst>
              <a:ext uri="{FF2B5EF4-FFF2-40B4-BE49-F238E27FC236}">
                <a16:creationId xmlns:a16="http://schemas.microsoft.com/office/drawing/2014/main" xmlns="" id="{DBC7EE35-C325-4AD8-A17E-1CE9B01791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5" name="Teksto vietos rezervavimo ženklas 4">
            <a:extLst>
              <a:ext uri="{FF2B5EF4-FFF2-40B4-BE49-F238E27FC236}">
                <a16:creationId xmlns:a16="http://schemas.microsoft.com/office/drawing/2014/main" xmlns="" id="{043C9E40-0EDF-485F-AB06-9A2811A173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6" name="Turinio vietos rezervavimo ženklas 5">
            <a:extLst>
              <a:ext uri="{FF2B5EF4-FFF2-40B4-BE49-F238E27FC236}">
                <a16:creationId xmlns:a16="http://schemas.microsoft.com/office/drawing/2014/main" xmlns="" id="{A9D5E6CC-39D2-4F93-991C-E713D02E3E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7" name="Datos vietos rezervavimo ženklas 6">
            <a:extLst>
              <a:ext uri="{FF2B5EF4-FFF2-40B4-BE49-F238E27FC236}">
                <a16:creationId xmlns:a16="http://schemas.microsoft.com/office/drawing/2014/main" xmlns="" id="{18C12222-B21B-45A1-A708-107A888BA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997ED-2469-4509-A6FB-E148DD8CC6E3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8" name="Poraštės vietos rezervavimo ženklas 7">
            <a:extLst>
              <a:ext uri="{FF2B5EF4-FFF2-40B4-BE49-F238E27FC236}">
                <a16:creationId xmlns:a16="http://schemas.microsoft.com/office/drawing/2014/main" xmlns="" id="{78D7A44C-8942-4D27-BC25-BB121F0CE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kaidrės numerio vietos rezervavimo ženklas 8">
            <a:extLst>
              <a:ext uri="{FF2B5EF4-FFF2-40B4-BE49-F238E27FC236}">
                <a16:creationId xmlns:a16="http://schemas.microsoft.com/office/drawing/2014/main" xmlns="" id="{4B5FBD74-4682-4F48-B64B-EA7FD4B8C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9A292-85EF-426C-96C7-8F3F26E15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329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 pavad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xmlns="" id="{BC82AC08-4BBF-43E2-A149-A780CEA3BF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Datos vietos rezervavimo ženklas 2">
            <a:extLst>
              <a:ext uri="{FF2B5EF4-FFF2-40B4-BE49-F238E27FC236}">
                <a16:creationId xmlns:a16="http://schemas.microsoft.com/office/drawing/2014/main" xmlns="" id="{97346A46-55C0-477F-82C9-DD825DCA2D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997ED-2469-4509-A6FB-E148DD8CC6E3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4" name="Poraštės vietos rezervavimo ženklas 3">
            <a:extLst>
              <a:ext uri="{FF2B5EF4-FFF2-40B4-BE49-F238E27FC236}">
                <a16:creationId xmlns:a16="http://schemas.microsoft.com/office/drawing/2014/main" xmlns="" id="{38DF7CC7-35C5-484C-BDE0-5B5F9DD41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kaidrės numerio vietos rezervavimo ženklas 4">
            <a:extLst>
              <a:ext uri="{FF2B5EF4-FFF2-40B4-BE49-F238E27FC236}">
                <a16:creationId xmlns:a16="http://schemas.microsoft.com/office/drawing/2014/main" xmlns="" id="{594B0283-1201-4445-9B81-1C47BE2F2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9A292-85EF-426C-96C7-8F3F26E15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645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šč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os vietos rezervavimo ženklas 1">
            <a:extLst>
              <a:ext uri="{FF2B5EF4-FFF2-40B4-BE49-F238E27FC236}">
                <a16:creationId xmlns:a16="http://schemas.microsoft.com/office/drawing/2014/main" xmlns="" id="{D4D3D21A-2ADC-4B93-ACFE-2B29801FB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997ED-2469-4509-A6FB-E148DD8CC6E3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3" name="Poraštės vietos rezervavimo ženklas 2">
            <a:extLst>
              <a:ext uri="{FF2B5EF4-FFF2-40B4-BE49-F238E27FC236}">
                <a16:creationId xmlns:a16="http://schemas.microsoft.com/office/drawing/2014/main" xmlns="" id="{4D017B66-2A2E-47E4-9FC0-7672DA1558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kaidrės numerio vietos rezervavimo ženklas 3">
            <a:extLst>
              <a:ext uri="{FF2B5EF4-FFF2-40B4-BE49-F238E27FC236}">
                <a16:creationId xmlns:a16="http://schemas.microsoft.com/office/drawing/2014/main" xmlns="" id="{87EE8BA1-850A-4E9E-8D78-057E4395F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9A292-85EF-426C-96C7-8F3F26E15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995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uriny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xmlns="" id="{FCBE22B3-EC2C-407D-B9F8-34E6C2E3B4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xmlns="" id="{1D5C5995-1352-4B83-AA88-57365355D3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4" name="Teksto vietos rezervavimo ženklas 3">
            <a:extLst>
              <a:ext uri="{FF2B5EF4-FFF2-40B4-BE49-F238E27FC236}">
                <a16:creationId xmlns:a16="http://schemas.microsoft.com/office/drawing/2014/main" xmlns="" id="{71635C4D-0002-4CFF-A7E6-89394CC9E9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5" name="Datos vietos rezervavimo ženklas 4">
            <a:extLst>
              <a:ext uri="{FF2B5EF4-FFF2-40B4-BE49-F238E27FC236}">
                <a16:creationId xmlns:a16="http://schemas.microsoft.com/office/drawing/2014/main" xmlns="" id="{7563E427-56C7-444F-8DFD-1BE33AE0C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997ED-2469-4509-A6FB-E148DD8CC6E3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6" name="Poraštės vietos rezervavimo ženklas 5">
            <a:extLst>
              <a:ext uri="{FF2B5EF4-FFF2-40B4-BE49-F238E27FC236}">
                <a16:creationId xmlns:a16="http://schemas.microsoft.com/office/drawing/2014/main" xmlns="" id="{8AC346AC-E389-4B3F-9874-EA5A2F871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>
            <a:extLst>
              <a:ext uri="{FF2B5EF4-FFF2-40B4-BE49-F238E27FC236}">
                <a16:creationId xmlns:a16="http://schemas.microsoft.com/office/drawing/2014/main" xmlns="" id="{BE171522-EDC0-47ED-AEBA-D6482969F9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9A292-85EF-426C-96C7-8F3F26E15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217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aveikslėli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xmlns="" id="{428B106A-1CF8-4ADE-8609-19A26FEE9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Paveikslėlio vietos rezervavimo ženklas 2">
            <a:extLst>
              <a:ext uri="{FF2B5EF4-FFF2-40B4-BE49-F238E27FC236}">
                <a16:creationId xmlns:a16="http://schemas.microsoft.com/office/drawing/2014/main" xmlns="" id="{72FF9C47-68ED-47FD-A65D-432742AA66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ksto vietos rezervavimo ženklas 3">
            <a:extLst>
              <a:ext uri="{FF2B5EF4-FFF2-40B4-BE49-F238E27FC236}">
                <a16:creationId xmlns:a16="http://schemas.microsoft.com/office/drawing/2014/main" xmlns="" id="{50A3899D-D156-43FC-936F-C662377955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5" name="Datos vietos rezervavimo ženklas 4">
            <a:extLst>
              <a:ext uri="{FF2B5EF4-FFF2-40B4-BE49-F238E27FC236}">
                <a16:creationId xmlns:a16="http://schemas.microsoft.com/office/drawing/2014/main" xmlns="" id="{F0A5801C-95B9-4513-A035-852EF9D444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997ED-2469-4509-A6FB-E148DD8CC6E3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6" name="Poraštės vietos rezervavimo ženklas 5">
            <a:extLst>
              <a:ext uri="{FF2B5EF4-FFF2-40B4-BE49-F238E27FC236}">
                <a16:creationId xmlns:a16="http://schemas.microsoft.com/office/drawing/2014/main" xmlns="" id="{82A5C671-0FC6-4CC0-BFB4-E053E4160E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>
            <a:extLst>
              <a:ext uri="{FF2B5EF4-FFF2-40B4-BE49-F238E27FC236}">
                <a16:creationId xmlns:a16="http://schemas.microsoft.com/office/drawing/2014/main" xmlns="" id="{53A11291-2496-4E10-9617-F19422C68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9A292-85EF-426C-96C7-8F3F26E15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448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o vietos rezervavimo ženklas 1">
            <a:extLst>
              <a:ext uri="{FF2B5EF4-FFF2-40B4-BE49-F238E27FC236}">
                <a16:creationId xmlns:a16="http://schemas.microsoft.com/office/drawing/2014/main" xmlns="" id="{8E251007-4FD6-457F-B870-AC842D91E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Teksto vietos rezervavimo ženklas 2">
            <a:extLst>
              <a:ext uri="{FF2B5EF4-FFF2-40B4-BE49-F238E27FC236}">
                <a16:creationId xmlns:a16="http://schemas.microsoft.com/office/drawing/2014/main" xmlns="" id="{E78696DD-E957-47DE-B9A0-596353623C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xmlns="" id="{0A5CAF98-2563-458F-88EA-082F1065CD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997ED-2469-4509-A6FB-E148DD8CC6E3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xmlns="" id="{6A24A92C-E2DA-49E9-9F32-C43923CFD4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xmlns="" id="{F799A297-859F-4C34-B50B-D64B67CB8B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39A292-85EF-426C-96C7-8F3F26E15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153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nterjeriste.lt/blog/bauhaus/" TargetMode="External"/><Relationship Id="rId2" Type="http://schemas.openxmlformats.org/officeDocument/2006/relationships/hyperlink" Target="https://www.lofficiel.lt/menas/bauhaus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goethe.de/ins/lt/lt/kul/sup/bau/21356319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xmlns="" id="{73672D86-2B1E-4120-9B8C-5756D297BD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9127" y="643996"/>
            <a:ext cx="5249333" cy="3024012"/>
          </a:xfrm>
        </p:spPr>
        <p:txBody>
          <a:bodyPr>
            <a:normAutofit/>
          </a:bodyPr>
          <a:lstStyle/>
          <a:p>
            <a:r>
              <a:rPr lang="en-US" sz="8000" b="1" i="0" dirty="0" err="1">
                <a:solidFill>
                  <a:srgbClr val="FF0000"/>
                </a:solidFill>
                <a:effectLst/>
                <a:latin typeface="Bauhaus 93" panose="04030905020B02020C02" pitchFamily="82" charset="0"/>
                <a:cs typeface="Times New Roman" panose="02020603050405020304" pitchFamily="18" charset="0"/>
              </a:rPr>
              <a:t>Bauhauzas</a:t>
            </a:r>
            <a:r>
              <a:rPr lang="en-US" b="1" i="0" dirty="0">
                <a:solidFill>
                  <a:srgbClr val="000000"/>
                </a:solidFill>
                <a:effectLst/>
                <a:latin typeface="Avenir Next W01"/>
              </a:rPr>
              <a:t/>
            </a:r>
            <a:br>
              <a:rPr lang="en-US" b="1" i="0" dirty="0">
                <a:solidFill>
                  <a:srgbClr val="000000"/>
                </a:solidFill>
                <a:effectLst/>
                <a:latin typeface="Avenir Next W01"/>
              </a:rPr>
            </a:br>
            <a:endParaRPr lang="en-US" dirty="0"/>
          </a:p>
        </p:txBody>
      </p:sp>
      <p:pic>
        <p:nvPicPr>
          <p:cNvPr id="15362" name="Picture 2">
            <a:extLst>
              <a:ext uri="{FF2B5EF4-FFF2-40B4-BE49-F238E27FC236}">
                <a16:creationId xmlns:a16="http://schemas.microsoft.com/office/drawing/2014/main" xmlns="" id="{F0F5AF10-5AFF-41BF-BC77-A437BCFD04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02952"/>
            <a:ext cx="5707767" cy="5707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ntrinis pavadinimas 2">
            <a:extLst>
              <a:ext uri="{FF2B5EF4-FFF2-40B4-BE49-F238E27FC236}">
                <a16:creationId xmlns:a16="http://schemas.microsoft.com/office/drawing/2014/main" xmlns="" id="{60B52DB0-353B-8C27-1239-9EFC17FA50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49334" y="6361378"/>
            <a:ext cx="7721599" cy="723459"/>
          </a:xfrm>
        </p:spPr>
        <p:txBody>
          <a:bodyPr>
            <a:normAutofit/>
          </a:bodyPr>
          <a:lstStyle/>
          <a:p>
            <a:r>
              <a:rPr lang="lt-LT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Parengė Diana </a:t>
            </a:r>
            <a:r>
              <a:rPr lang="lt-LT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Gabrilavičienė</a:t>
            </a:r>
            <a:r>
              <a:rPr lang="lt-LT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technologijų mokytoja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242A0F0-5127-4FC3-D5DB-D432944B7947}"/>
              </a:ext>
            </a:extLst>
          </p:cNvPr>
          <p:cNvSpPr txBox="1"/>
          <p:nvPr/>
        </p:nvSpPr>
        <p:spPr>
          <a:xfrm>
            <a:off x="287868" y="5860061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lt-LT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Vidiškių gimnazija</a:t>
            </a:r>
            <a:br>
              <a:rPr lang="lt-LT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lt-LT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4646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A32CED6-4A80-4F2E-AAD7-BFA5BEA9F2D3}"/>
              </a:ext>
            </a:extLst>
          </p:cNvPr>
          <p:cNvSpPr txBox="1"/>
          <p:nvPr/>
        </p:nvSpPr>
        <p:spPr>
          <a:xfrm>
            <a:off x="627529" y="1573702"/>
            <a:ext cx="5468471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lt-LT" sz="3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Klasika tapusi kėdė „Barselona“ – tipiškas moderno ir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Bauhaus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stiliaus pavyzdys. Ją sukūrė architektas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Ludwig’as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Mies’as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van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der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Rohe</a:t>
            </a:r>
            <a:r>
              <a:rPr lang="lt-LT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xmlns="" id="{22D91063-5EC1-4C17-BA4D-8FD5D0ED42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584" y="859030"/>
            <a:ext cx="4477874" cy="44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AF787E69-D789-45CD-A9C2-1A44FD56E815}"/>
              </a:ext>
            </a:extLst>
          </p:cNvPr>
          <p:cNvSpPr txBox="1"/>
          <p:nvPr/>
        </p:nvSpPr>
        <p:spPr>
          <a:xfrm>
            <a:off x="7589743" y="5444283"/>
            <a:ext cx="3508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16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L.M. </a:t>
            </a:r>
            <a:r>
              <a:rPr lang="lt-LT" sz="1600" b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van</a:t>
            </a:r>
            <a:r>
              <a:rPr lang="lt-LT" sz="16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1600" b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der</a:t>
            </a:r>
            <a:r>
              <a:rPr lang="lt-LT" sz="16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1600" b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Rohe</a:t>
            </a:r>
            <a:r>
              <a:rPr lang="lt-LT" sz="16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krėslas „Barselona</a:t>
            </a:r>
            <a:r>
              <a:rPr lang="lt-LT" b="0" i="1" dirty="0">
                <a:solidFill>
                  <a:srgbClr val="666666"/>
                </a:solidFill>
                <a:effectLst/>
                <a:latin typeface="Maven Pro"/>
              </a:rPr>
              <a:t>“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55FE496-7262-4CBF-8831-B17B6DDCE86F}"/>
              </a:ext>
            </a:extLst>
          </p:cNvPr>
          <p:cNvSpPr txBox="1"/>
          <p:nvPr/>
        </p:nvSpPr>
        <p:spPr>
          <a:xfrm>
            <a:off x="502023" y="1501544"/>
            <a:ext cx="6347012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lt-LT" sz="3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Marcel’io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Breuer’io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sukurtas krėslas B3 (1925 m.), kaip padėka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V.Kandinskiui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už palaikymą pavadintas Vasilijumi (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Wassily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 – dar vienas baldas, užkariavęs posėdžių sales ir laukiamuosius</a:t>
            </a:r>
            <a:r>
              <a:rPr lang="lt-LT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2" name="Picture 4">
            <a:extLst>
              <a:ext uri="{FF2B5EF4-FFF2-40B4-BE49-F238E27FC236}">
                <a16:creationId xmlns:a16="http://schemas.microsoft.com/office/drawing/2014/main" xmlns="" id="{AF8A0851-B776-472D-BB3E-0C43F8E04E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3130" y="827621"/>
            <a:ext cx="4356847" cy="4394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5753409-4859-4C6F-B8CD-40823D5D01E0}"/>
              </a:ext>
            </a:extLst>
          </p:cNvPr>
          <p:cNvSpPr txBox="1"/>
          <p:nvPr/>
        </p:nvSpPr>
        <p:spPr>
          <a:xfrm>
            <a:off x="8265459" y="5395062"/>
            <a:ext cx="342451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1600" b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M.Breuer’io</a:t>
            </a:r>
            <a:r>
              <a:rPr lang="lt-LT" sz="16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krėslas „Vasilijus“, 1925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7577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AEFC3CF-6F50-4628-80FD-415B565CE376}"/>
              </a:ext>
            </a:extLst>
          </p:cNvPr>
          <p:cNvSpPr txBox="1"/>
          <p:nvPr/>
        </p:nvSpPr>
        <p:spPr>
          <a:xfrm>
            <a:off x="484095" y="1405545"/>
            <a:ext cx="4679575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Joseph’o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Albers’o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sukurtas stalų rinkinys, susidedantis iš mažėjančių staliukų, arba tiksliau, jo atmainos – vienas populiariausių baldų šiandien.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xmlns="" id="{30D0FF0A-4554-4A9C-8243-4EDAFC494B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686" y="758650"/>
            <a:ext cx="5564207" cy="4513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24CA703-BC4C-4381-97E8-AEC9FDF7D991}"/>
              </a:ext>
            </a:extLst>
          </p:cNvPr>
          <p:cNvSpPr txBox="1"/>
          <p:nvPr/>
        </p:nvSpPr>
        <p:spPr>
          <a:xfrm>
            <a:off x="6795246" y="5889278"/>
            <a:ext cx="337073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J.Albers’o</a:t>
            </a:r>
            <a:r>
              <a:rPr lang="en-US" sz="16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1600" b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susidedantys</a:t>
            </a:r>
            <a:r>
              <a:rPr lang="en-US" sz="16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staliukai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6951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CA1890A-A80C-4C43-AAE2-2EE2F341BF2A}"/>
              </a:ext>
            </a:extLst>
          </p:cNvPr>
          <p:cNvSpPr txBox="1"/>
          <p:nvPr/>
        </p:nvSpPr>
        <p:spPr>
          <a:xfrm>
            <a:off x="484094" y="1597314"/>
            <a:ext cx="609600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lt-LT" sz="3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Wilhelm’o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Wagenfeld’o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ir Karlo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Junker’io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1924 m. iš stiklo ir metalo sukurta stalinė lempa, dabar vadinama ,,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Vagenfeldo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lempa” taip pat tapo dizaino klasika.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xmlns="" id="{BA1EB979-4C58-43B2-BC9B-F7E7A2B0DD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166" y="854448"/>
            <a:ext cx="4348869" cy="4348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24F4763F-432F-44F0-9C3E-3CF80603C352}"/>
              </a:ext>
            </a:extLst>
          </p:cNvPr>
          <p:cNvSpPr txBox="1"/>
          <p:nvPr/>
        </p:nvSpPr>
        <p:spPr>
          <a:xfrm>
            <a:off x="8477810" y="5490187"/>
            <a:ext cx="247425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Wagenfeld’o</a:t>
            </a:r>
            <a:r>
              <a:rPr lang="en-US" sz="16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lempa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4778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B386485-2E12-4070-95AA-32BE6CEF1C2E}"/>
              </a:ext>
            </a:extLst>
          </p:cNvPr>
          <p:cNvSpPr txBox="1"/>
          <p:nvPr/>
        </p:nvSpPr>
        <p:spPr>
          <a:xfrm>
            <a:off x="537881" y="1286452"/>
            <a:ext cx="5558119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lt-LT" sz="3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Marianne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Brandt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– viena iš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Bauhaus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mokinių, vėliau kaip dizainerė išgarsėjusi tarptautiniu lygmeniu, sukūrė nuostabų sidabro arbatos servizą, grakštų ir tobulą, ir be abejo, modernų</a:t>
            </a:r>
            <a:r>
              <a:rPr lang="lt-LT" sz="3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xmlns="" id="{73FF0E39-936A-4C8D-BC73-F8D7D76B2E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9768" y="778248"/>
            <a:ext cx="4425763" cy="442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986159E-7709-43E1-900C-9976CF009ABA}"/>
              </a:ext>
            </a:extLst>
          </p:cNvPr>
          <p:cNvSpPr txBox="1"/>
          <p:nvPr/>
        </p:nvSpPr>
        <p:spPr>
          <a:xfrm>
            <a:off x="8122027" y="5607406"/>
            <a:ext cx="317350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M.Brandt</a:t>
            </a:r>
            <a:r>
              <a:rPr lang="en-US" sz="16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Arbatinis</a:t>
            </a:r>
            <a:r>
              <a:rPr lang="en-US" sz="16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1924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3419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07E485B-0BC2-45DF-AA6C-59A2E0AF471A}"/>
              </a:ext>
            </a:extLst>
          </p:cNvPr>
          <p:cNvSpPr txBox="1"/>
          <p:nvPr/>
        </p:nvSpPr>
        <p:spPr>
          <a:xfrm>
            <a:off x="663388" y="1519535"/>
            <a:ext cx="5737411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lt-LT" sz="3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 be patogiojo šveicarų -prancūzų kilmės architekto, dizainerio, dailininko, rašytojo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Le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Corbusier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krėslo sunku būtų įsivaizduoti modernios svetainės interjerą</a:t>
            </a:r>
            <a:r>
              <a:rPr lang="lt-LT" sz="3200" dirty="0">
                <a:latin typeface="Maven Pro"/>
                <a:cs typeface="Times New Roman" panose="02020603050405020304" pitchFamily="18" charset="0"/>
              </a:rPr>
              <a:t>.</a:t>
            </a:r>
            <a:endParaRPr lang="en-US" dirty="0"/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xmlns="" id="{3708C711-58A1-46A8-A2A6-6E61F9D96D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3837" y="1519535"/>
            <a:ext cx="4097415" cy="3605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FEF2FFC2-2B09-48F5-AA9A-6F3418381230}"/>
              </a:ext>
            </a:extLst>
          </p:cNvPr>
          <p:cNvSpPr txBox="1"/>
          <p:nvPr/>
        </p:nvSpPr>
        <p:spPr>
          <a:xfrm>
            <a:off x="8095677" y="5563965"/>
            <a:ext cx="315557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Le Corbusier </a:t>
            </a:r>
            <a:r>
              <a:rPr lang="fr-FR" sz="1600" b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krėslas</a:t>
            </a:r>
            <a:r>
              <a:rPr lang="fr-FR" sz="16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LC2, 1928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7615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A3308AE-9813-4B0D-902C-4B604191C637}"/>
              </a:ext>
            </a:extLst>
          </p:cNvPr>
          <p:cNvSpPr txBox="1"/>
          <p:nvPr/>
        </p:nvSpPr>
        <p:spPr>
          <a:xfrm>
            <a:off x="681318" y="920621"/>
            <a:ext cx="4482353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     </a:t>
            </a:r>
            <a:r>
              <a:rPr lang="lt-LT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rchitekto L. M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van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der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Rohe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1929 m. tarptautinėje parodoje Barselonoje suprojektuotas Vokietijos paviljonas iš stiklo, marmuro, onikso, iki šiol yra vienas nuostabiausių modernios architektūros statinių. 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xmlns="" id="{0E0AD915-6C98-48EE-9277-049AC74E2F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0906" y="930260"/>
            <a:ext cx="6170788" cy="4132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11A7358B-1BEB-4569-A21E-CC012C18AC0C}"/>
              </a:ext>
            </a:extLst>
          </p:cNvPr>
          <p:cNvSpPr txBox="1"/>
          <p:nvPr/>
        </p:nvSpPr>
        <p:spPr>
          <a:xfrm>
            <a:off x="7028328" y="5342965"/>
            <a:ext cx="448235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L.M.van</a:t>
            </a:r>
            <a:r>
              <a:rPr lang="en-US" sz="16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der </a:t>
            </a:r>
            <a:r>
              <a:rPr lang="en-US" sz="1600" b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Rohe</a:t>
            </a:r>
            <a:r>
              <a:rPr lang="en-US" sz="16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projektuotas</a:t>
            </a:r>
            <a:r>
              <a:rPr lang="en-US" sz="16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Vokietijos</a:t>
            </a:r>
            <a:r>
              <a:rPr lang="en-US" sz="16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paviljonas</a:t>
            </a:r>
            <a:r>
              <a:rPr lang="en-US" sz="16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Barselonoje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9411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Bauhauzo plakatas, 1929">
            <a:extLst>
              <a:ext uri="{FF2B5EF4-FFF2-40B4-BE49-F238E27FC236}">
                <a16:creationId xmlns:a16="http://schemas.microsoft.com/office/drawing/2014/main" xmlns="" id="{FD6FBFDF-02D7-44C6-83D4-CC9D60097F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3436" y="472368"/>
            <a:ext cx="3551425" cy="559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90A3467-BD43-49CF-9848-9DE980B500DD}"/>
              </a:ext>
            </a:extLst>
          </p:cNvPr>
          <p:cNvSpPr txBox="1"/>
          <p:nvPr/>
        </p:nvSpPr>
        <p:spPr>
          <a:xfrm>
            <a:off x="491657" y="1007864"/>
            <a:ext cx="640080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Lakoniškumo ir funkcionalumo principai buvo taikomi ne tik butų ir buities daiktų dizainui, bet ir pačiai poligrafijai. 1925 m. Herbertas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Bayeris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Desau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spaustuvės ir reklamos dirbtuvių jaunesnysis meistras, paragino visus rašyti mažosiomis raidėmis. Kodėl? Laiko taupymo sumetimais. 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889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4D5AE94-F607-46A5-9CD6-2725560382EC}"/>
              </a:ext>
            </a:extLst>
          </p:cNvPr>
          <p:cNvSpPr txBox="1"/>
          <p:nvPr/>
        </p:nvSpPr>
        <p:spPr>
          <a:xfrm>
            <a:off x="627530" y="893714"/>
            <a:ext cx="5737412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lt-LT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lt-LT" sz="32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Bauhauzo</a:t>
            </a:r>
            <a:r>
              <a:rPr lang="lt-LT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stilius paveikė ir mados pasaulį, dizaineriai tarsi tikri įvaizdžio architektai ėmė žaisti linijomis, spalvomis, geometrinėmis figūromis ir funkcionalumu. Vienas </a:t>
            </a:r>
            <a:r>
              <a:rPr lang="lt-LT" sz="32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bauhauzo</a:t>
            </a:r>
            <a:r>
              <a:rPr lang="lt-LT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stiliaus mados simbolių - dizainerio </a:t>
            </a:r>
            <a:r>
              <a:rPr lang="lt-LT" sz="32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Yves'o</a:t>
            </a:r>
            <a:r>
              <a:rPr lang="lt-LT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32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Saint</a:t>
            </a:r>
            <a:r>
              <a:rPr lang="lt-LT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32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Laurent'o</a:t>
            </a:r>
            <a:r>
              <a:rPr lang="lt-LT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sukurtos suknelės.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Mary Katrantzou, mados namų nuotr.">
            <a:extLst>
              <a:ext uri="{FF2B5EF4-FFF2-40B4-BE49-F238E27FC236}">
                <a16:creationId xmlns:a16="http://schemas.microsoft.com/office/drawing/2014/main" xmlns="" id="{4ADBFA82-C0F6-4ABA-B85D-51BF1F6582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355" y="653045"/>
            <a:ext cx="4269441" cy="5692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330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7D5A9DA9-B11B-4C68-B587-DFF872CA05B9}"/>
              </a:ext>
            </a:extLst>
          </p:cNvPr>
          <p:cNvSpPr txBox="1"/>
          <p:nvPr/>
        </p:nvSpPr>
        <p:spPr>
          <a:xfrm>
            <a:off x="412376" y="349149"/>
            <a:ext cx="1145689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lt-LT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Nors mokykla gyvavo tik 14 metų, ji sukūrė vieną garsiausiai linksniuojamų architektūros ir dizaino krypčių – </a:t>
            </a:r>
            <a:r>
              <a:rPr lang="lt-LT" sz="32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bauhauzas</a:t>
            </a:r>
            <a:r>
              <a:rPr lang="lt-LT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tapo ypač įtakinga modernizmo architektūros srove.</a:t>
            </a:r>
            <a:endParaRPr lang="en-US" sz="3200" dirty="0"/>
          </a:p>
        </p:txBody>
      </p:sp>
      <p:pic>
        <p:nvPicPr>
          <p:cNvPr id="17410" name="Picture 2" descr="Decorative Posters &amp;amp; Prints New Bauhaus STYLE Exhibition Graphic Design  Poster Print Artwork Canvas Modern Home &amp;amp; Garden Home Décor Items">
            <a:extLst>
              <a:ext uri="{FF2B5EF4-FFF2-40B4-BE49-F238E27FC236}">
                <a16:creationId xmlns:a16="http://schemas.microsoft.com/office/drawing/2014/main" xmlns="" id="{CFF28385-2DF8-46DD-82F2-7AA98A8848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1516" y="2376121"/>
            <a:ext cx="2733675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Decoding the elements of Bauhaus architectural style - RTF | Rethinking The  Future">
            <a:extLst>
              <a:ext uri="{FF2B5EF4-FFF2-40B4-BE49-F238E27FC236}">
                <a16:creationId xmlns:a16="http://schemas.microsoft.com/office/drawing/2014/main" xmlns="" id="{FC3E7970-06F8-4DBB-870D-1D222728E7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866" y="2347179"/>
            <a:ext cx="5906065" cy="3838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186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05C9FFA-AF57-4019-B2B6-2688D5A5157E}"/>
              </a:ext>
            </a:extLst>
          </p:cNvPr>
          <p:cNvSpPr txBox="1"/>
          <p:nvPr/>
        </p:nvSpPr>
        <p:spPr>
          <a:xfrm>
            <a:off x="463038" y="1255158"/>
            <a:ext cx="5632962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lt-LT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„</a:t>
            </a:r>
            <a:r>
              <a:rPr lang="lt-LT" sz="32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Bauhaus</a:t>
            </a:r>
            <a:r>
              <a:rPr lang="lt-LT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“ - architektūros ir meno mokyklos, veikusios Vokietijoje nuo 1919 iki 1933 m. pavadinimas. Ši dizaino mokykla buvo įkurta </a:t>
            </a:r>
            <a:r>
              <a:rPr lang="lt-LT" sz="32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Veimaro</a:t>
            </a:r>
            <a:r>
              <a:rPr lang="lt-LT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Vokietijoje, jos steigėjas – vokiečių architektas </a:t>
            </a:r>
            <a:r>
              <a:rPr lang="lt-LT" sz="3600" b="1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Walteris</a:t>
            </a:r>
            <a:r>
              <a:rPr lang="lt-LT" sz="3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Adolfas </a:t>
            </a:r>
            <a:r>
              <a:rPr lang="lt-LT" sz="3600" b="1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Georgas</a:t>
            </a:r>
            <a:r>
              <a:rPr lang="lt-LT" sz="3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3600" b="1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Gropius</a:t>
            </a:r>
            <a:r>
              <a:rPr lang="lt-LT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67C6B737-0ED5-48C4-AE55-87E3D1492B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457" y="1392047"/>
            <a:ext cx="5078505" cy="3758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9843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xmlns="" id="{03F97B63-EF21-451F-B0D9-2B8DEE7B0D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lt-LT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Literatūros šaltiniai: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xmlns="" id="{3F01074C-0AC9-49D1-8B36-AF65862F13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lt-LT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 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https://www.lofficiel.lt/menas/bauhaus</a:t>
            </a:r>
            <a:endParaRPr lang="lt-L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lt-LT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lt-LT" dirty="0"/>
              <a:t>. 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3B799B2-ADDB-4780-AB92-7F201E568ACC}"/>
              </a:ext>
            </a:extLst>
          </p:cNvPr>
          <p:cNvSpPr txBox="1"/>
          <p:nvPr/>
        </p:nvSpPr>
        <p:spPr>
          <a:xfrm>
            <a:off x="1364627" y="2347095"/>
            <a:ext cx="613185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http://www.interjeriste.lt/blog/bauhaus</a:t>
            </a:r>
            <a:r>
              <a:rPr lang="lt-LT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/</a:t>
            </a:r>
            <a:r>
              <a:rPr lang="lt-L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lt-LT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97ED9CD9-0A89-42C8-A911-D4E8A0EE4164}"/>
              </a:ext>
            </a:extLst>
          </p:cNvPr>
          <p:cNvSpPr txBox="1"/>
          <p:nvPr/>
        </p:nvSpPr>
        <p:spPr>
          <a:xfrm>
            <a:off x="838200" y="2824149"/>
            <a:ext cx="1008081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buAutoNum type="arabicPeriod" startAt="3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https://www.goethe.de/ins/lt/lt/kul/sup/bau/21356319.html</a:t>
            </a:r>
            <a:endParaRPr lang="lt-LT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 startAt="3"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6316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Grupinė bauhauzo menininkų nuotrauka (Dessau, 1926): iš kairės į deš.: Josef Albers, Hinnerk Scheper, Georg Muche, László Moholy-Nagy, Herbert Bayer, Joost Schmidt, Walter Gropius, Marcel Breuer, Wassily Kandinsky, Paul Klee, Lyonel Feininger, Gunta Stölzl ir Oskar Schlemmer.">
            <a:extLst>
              <a:ext uri="{FF2B5EF4-FFF2-40B4-BE49-F238E27FC236}">
                <a16:creationId xmlns:a16="http://schemas.microsoft.com/office/drawing/2014/main" xmlns="" id="{E6550383-D0B5-406E-AF05-C951851C22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0547" y="418655"/>
            <a:ext cx="7890903" cy="4488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CACF782-E2CA-4B0A-9FAE-ABEF9AC70785}"/>
              </a:ext>
            </a:extLst>
          </p:cNvPr>
          <p:cNvSpPr txBox="1"/>
          <p:nvPr/>
        </p:nvSpPr>
        <p:spPr>
          <a:xfrm>
            <a:off x="322729" y="5139760"/>
            <a:ext cx="1136724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Grupinė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bauhauzo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menininkų nuotrauka (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Dessau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1926): iš kairės į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deš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.: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Josef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Albers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Hinnerk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Scheper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Georg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Muche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László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Moholy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-Nagy,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Herbert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Bayer,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Joost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Schmidt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Walter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Gropius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Marcel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Breuer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Wassily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Kandinsky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Paul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Klee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Lyonel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Feininger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Gunta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Stölzl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ir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Oskar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Schlemmer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 | nuotr. (fragmentas): ©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picture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alliance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akg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images</a:t>
            </a:r>
            <a:r>
              <a:rPr lang="lt-LT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4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B38E938-DF1F-4881-9ECD-2334B6934E95}"/>
              </a:ext>
            </a:extLst>
          </p:cNvPr>
          <p:cNvSpPr txBox="1"/>
          <p:nvPr/>
        </p:nvSpPr>
        <p:spPr>
          <a:xfrm>
            <a:off x="376518" y="704741"/>
            <a:ext cx="5540188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lt-LT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M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okyklą radikaliai skyrėsi savo koncepcija nuo kitų – joje buvo siekiama suvienyti menus ir dizainą, kad jie būtų naudingi kuriant naują, modernų pasaulį. Mokykla veikė patobulintu viduramžių cechų principu – mokiniai mokėsi amato, vėliau galėdavo tapti pameistriais, jaunesniaisiais meistrais, o patys geriausi – mokytojais. 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 descr="Grupinė audėjų klasės (vadovė Gunta Stölzl (ryši kaklaraištį)) nuotrauka, maždaug 1927">
            <a:extLst>
              <a:ext uri="{FF2B5EF4-FFF2-40B4-BE49-F238E27FC236}">
                <a16:creationId xmlns:a16="http://schemas.microsoft.com/office/drawing/2014/main" xmlns="" id="{66106B5D-5379-4EFB-ACFE-A5E6197323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963934"/>
            <a:ext cx="5871431" cy="4145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9900B15-983A-4436-9A6A-5A6E76E08CA2}"/>
              </a:ext>
            </a:extLst>
          </p:cNvPr>
          <p:cNvSpPr txBox="1"/>
          <p:nvPr/>
        </p:nvSpPr>
        <p:spPr>
          <a:xfrm>
            <a:off x="6275296" y="5553652"/>
            <a:ext cx="5486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16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Grupinė audėjų klasės (vadovė </a:t>
            </a:r>
            <a:r>
              <a:rPr lang="lt-LT" sz="16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Gunta</a:t>
            </a:r>
            <a:r>
              <a:rPr lang="lt-LT" sz="16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16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Stölzl</a:t>
            </a:r>
            <a:r>
              <a:rPr lang="lt-LT" sz="16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(ryši kaklaraištį)) nuotrauka, maždaug 1927 | nuotr.: © </a:t>
            </a:r>
            <a:r>
              <a:rPr lang="lt-LT" sz="16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picture</a:t>
            </a:r>
            <a:r>
              <a:rPr lang="lt-LT" sz="16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16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alliance</a:t>
            </a:r>
            <a:r>
              <a:rPr lang="lt-LT" sz="16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lt-LT" sz="16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akg-images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074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7A049377-109C-4574-80DC-F81F7DE28965}"/>
              </a:ext>
            </a:extLst>
          </p:cNvPr>
          <p:cNvSpPr txBox="1"/>
          <p:nvPr/>
        </p:nvSpPr>
        <p:spPr>
          <a:xfrm>
            <a:off x="394448" y="1045312"/>
            <a:ext cx="5844988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Architektūra, skulptūra, dailė čia įgavo naujų bruožų, o tuometiniai menininkai iš visos Europos plūdo į naują bohemišką įstaigą.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V.Kandinski’s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P.Klee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J.Albers’as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tik keletas žinomų asmenybių, čia praleidusių ne vienerius nuostabius metus.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6" name="Picture 2" descr="What Is the Bauhaus Design Movement? - Artsy">
            <a:extLst>
              <a:ext uri="{FF2B5EF4-FFF2-40B4-BE49-F238E27FC236}">
                <a16:creationId xmlns:a16="http://schemas.microsoft.com/office/drawing/2014/main" xmlns="" id="{940DD03F-A0A4-4BC7-A347-0257158961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4993" y="403412"/>
            <a:ext cx="4462742" cy="605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86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49738E0-1EEC-4268-B261-946F507C7CFB}"/>
              </a:ext>
            </a:extLst>
          </p:cNvPr>
          <p:cNvSpPr txBox="1"/>
          <p:nvPr/>
        </p:nvSpPr>
        <p:spPr>
          <a:xfrm>
            <a:off x="463038" y="674400"/>
            <a:ext cx="5181600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lt-LT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lt-LT" sz="32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Bauhauzo</a:t>
            </a:r>
            <a:r>
              <a:rPr lang="lt-LT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mokykla pasižymėjo novatorišku požiūriu į žmogų supančią aplinką bei jų santykį, o jo iniciatoriai siekė sukurti naują aplinką, kuri atspindėtų po Pirmojo pasaulinio karo tvyrojusias atsinaujinimo, šalies atstatymo viltis ir tiktų modernaus žmogaus gyvenimo būdui.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Bauhaus cities Germany | CN Traveller">
            <a:extLst>
              <a:ext uri="{FF2B5EF4-FFF2-40B4-BE49-F238E27FC236}">
                <a16:creationId xmlns:a16="http://schemas.microsoft.com/office/drawing/2014/main" xmlns="" id="{560ED655-5369-4AAC-B5C2-EDCF3CF723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814" y="997324"/>
            <a:ext cx="5495127" cy="4542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605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730C985-5F71-471E-82CF-4061643F510C}"/>
              </a:ext>
            </a:extLst>
          </p:cNvPr>
          <p:cNvSpPr txBox="1"/>
          <p:nvPr/>
        </p:nvSpPr>
        <p:spPr>
          <a:xfrm>
            <a:off x="681318" y="789365"/>
            <a:ext cx="4589929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lt-LT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lt-LT" sz="32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Walteris</a:t>
            </a:r>
            <a:r>
              <a:rPr lang="lt-LT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32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Gropius</a:t>
            </a:r>
            <a:r>
              <a:rPr lang="lt-LT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lt-LT" sz="32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Johannesas</a:t>
            </a:r>
            <a:r>
              <a:rPr lang="lt-LT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32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Ittenas</a:t>
            </a:r>
            <a:r>
              <a:rPr lang="lt-LT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Paulas </a:t>
            </a:r>
            <a:r>
              <a:rPr lang="lt-LT" sz="32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Klee</a:t>
            </a:r>
            <a:r>
              <a:rPr lang="lt-LT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ir kiti žymūs mokyklos atstovai plėtojo funkcionalios, kokybiškos ir visiems prieinamos dizaino produkcijos viziją, kurioje jungėsi menas, amatai ir naujausios gamybos technologijos</a:t>
            </a:r>
            <a:r>
              <a:rPr lang="lt-LT" b="0" i="0" dirty="0">
                <a:solidFill>
                  <a:srgbClr val="000000"/>
                </a:solidFill>
                <a:effectLst/>
                <a:latin typeface="Avenir Next W01"/>
              </a:rPr>
              <a:t>.</a:t>
            </a:r>
            <a:endParaRPr lang="en-US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1A58C8BF-0894-4FF7-8DC9-E504BDA570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6924" y="986958"/>
            <a:ext cx="6171225" cy="4884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255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3CBD4D5-12E4-4F1E-B080-EAB417A0C67D}"/>
              </a:ext>
            </a:extLst>
          </p:cNvPr>
          <p:cNvSpPr txBox="1"/>
          <p:nvPr/>
        </p:nvSpPr>
        <p:spPr>
          <a:xfrm>
            <a:off x="1039906" y="512656"/>
            <a:ext cx="1011218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lt-LT" sz="3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Modernumas ir funkcionalumas – du žodžiai labiausiai tinkantys apibūdinti stilių. </a:t>
            </a:r>
            <a:r>
              <a:rPr lang="lt-LT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Jokių perteklinių detalių, puošybos, išgryninta forma ir naudojimas pagal paskirtį.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AEE6FBB-DC13-4BC3-863B-252AE5153272}"/>
              </a:ext>
            </a:extLst>
          </p:cNvPr>
          <p:cNvSpPr txBox="1"/>
          <p:nvPr/>
        </p:nvSpPr>
        <p:spPr>
          <a:xfrm>
            <a:off x="4105836" y="3790800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3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aveikslėlis 5">
            <a:extLst>
              <a:ext uri="{FF2B5EF4-FFF2-40B4-BE49-F238E27FC236}">
                <a16:creationId xmlns:a16="http://schemas.microsoft.com/office/drawing/2014/main" xmlns="" id="{D17797CF-2155-49B9-B110-6012D8D25E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999" y="2471747"/>
            <a:ext cx="6096001" cy="3807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467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FE54262-9646-4C2D-AC82-14A9680E2D8D}"/>
              </a:ext>
            </a:extLst>
          </p:cNvPr>
          <p:cNvSpPr txBox="1"/>
          <p:nvPr/>
        </p:nvSpPr>
        <p:spPr>
          <a:xfrm>
            <a:off x="708212" y="345443"/>
            <a:ext cx="1077557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lt-LT" sz="3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lt-LT" sz="32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Bauhaus</a:t>
            </a:r>
            <a:r>
              <a:rPr lang="lt-LT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stiliaus baldai pasižymi lengvomis formomis, dažniausiai pagaminti iš plieno, stiklo, lenkto medžio, plastiko ir odos. Pagrindinės spalvos – juoda, balta, ruda, pilka, chromo</a:t>
            </a:r>
            <a:r>
              <a:rPr lang="lt-LT" sz="3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xmlns="" id="{AF448778-BC1A-4208-950C-D7FBB3369E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5953" y="2419484"/>
            <a:ext cx="7001435" cy="3299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6103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„Office“ 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</TotalTime>
  <Words>619</Words>
  <Application>Microsoft Office PowerPoint</Application>
  <PresentationFormat>Pasirinktinai</PresentationFormat>
  <Paragraphs>35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Skaidrių pavadinimai</vt:lpstr>
      </vt:variant>
      <vt:variant>
        <vt:i4>20</vt:i4>
      </vt:variant>
    </vt:vector>
  </HeadingPairs>
  <TitlesOfParts>
    <vt:vector size="21" baseType="lpstr">
      <vt:lpstr>„Office“ tema</vt:lpstr>
      <vt:lpstr>Bauhauzas </vt:lpstr>
      <vt:lpstr>PowerPoint pristatymas</vt:lpstr>
      <vt:lpstr>PowerPoint pristatymas</vt:lpstr>
      <vt:lpstr>PowerPoint pristatymas</vt:lpstr>
      <vt:lpstr>PowerPoint pristatymas</vt:lpstr>
      <vt:lpstr>PowerPoint pristatymas</vt:lpstr>
      <vt:lpstr>PowerPoint pristatymas</vt:lpstr>
      <vt:lpstr>PowerPoint pristatymas</vt:lpstr>
      <vt:lpstr>PowerPoint pristatymas</vt:lpstr>
      <vt:lpstr>PowerPoint pristatymas</vt:lpstr>
      <vt:lpstr>PowerPoint pristatymas</vt:lpstr>
      <vt:lpstr>PowerPoint pristatymas</vt:lpstr>
      <vt:lpstr>PowerPoint pristatymas</vt:lpstr>
      <vt:lpstr>PowerPoint pristatymas</vt:lpstr>
      <vt:lpstr>PowerPoint pristatymas</vt:lpstr>
      <vt:lpstr>PowerPoint pristatymas</vt:lpstr>
      <vt:lpstr>PowerPoint pristatymas</vt:lpstr>
      <vt:lpstr>PowerPoint pristatymas</vt:lpstr>
      <vt:lpstr>PowerPoint pristatymas</vt:lpstr>
      <vt:lpstr>Literatūros šaltiniai: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Dizaino pasaulį pakeitęs Bauhauzas </dc:title>
  <dc:creator>vartotojas</dc:creator>
  <cp:lastModifiedBy>Dailė</cp:lastModifiedBy>
  <cp:revision>9</cp:revision>
  <dcterms:created xsi:type="dcterms:W3CDTF">2021-09-03T04:58:50Z</dcterms:created>
  <dcterms:modified xsi:type="dcterms:W3CDTF">2023-02-15T09:59:16Z</dcterms:modified>
</cp:coreProperties>
</file>